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3" r:id="rId4"/>
    <p:sldId id="258" r:id="rId5"/>
    <p:sldId id="259" r:id="rId6"/>
    <p:sldId id="260" r:id="rId7"/>
    <p:sldId id="261" r:id="rId8"/>
    <p:sldId id="264" r:id="rId9"/>
    <p:sldId id="26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3" d="100"/>
          <a:sy n="103"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8/8/2023</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64069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8/8/2023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0370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8/8/2023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3916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8/8/2023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9416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8/8/2023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3201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8/8/2023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7479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8/8/2023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9651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8/8/2023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9946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8/8/2023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058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8/8/2023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1190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8/8/2023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3997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8/8/2023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82675578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62" r:id="rId8"/>
    <p:sldLayoutId id="2147483663" r:id="rId9"/>
    <p:sldLayoutId id="2147483664" r:id="rId10"/>
    <p:sldLayoutId id="2147483672"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hyperlink" Target="mailto:planning@pwcva.gov" TargetMode="External"/><Relationship Id="rId3" Type="http://schemas.openxmlformats.org/officeDocument/2006/relationships/hyperlink" Target="mailto:chair@pwcgov.org" TargetMode="External"/><Relationship Id="rId7" Type="http://schemas.openxmlformats.org/officeDocument/2006/relationships/hyperlink" Target="mailto:planningwoodbridge@gmail.com" TargetMode="External"/><Relationship Id="rId2" Type="http://schemas.openxmlformats.org/officeDocument/2006/relationships/hyperlink" Target="http://www.belmontbayunited.com/" TargetMode="External"/><Relationship Id="rId1" Type="http://schemas.openxmlformats.org/officeDocument/2006/relationships/slideLayout" Target="../slideLayouts/slideLayout4.xml"/><Relationship Id="rId6" Type="http://schemas.openxmlformats.org/officeDocument/2006/relationships/hyperlink" Target="tel:703-792-4646" TargetMode="External"/><Relationship Id="rId11" Type="http://schemas.openxmlformats.org/officeDocument/2006/relationships/hyperlink" Target="https://www.pwcva.gov/department/planning-office/prince-william-county-comprehensive-plan" TargetMode="External"/><Relationship Id="rId5" Type="http://schemas.openxmlformats.org/officeDocument/2006/relationships/hyperlink" Target="mailto:mfranklin@pwcgov.org" TargetMode="External"/><Relationship Id="rId10" Type="http://schemas.openxmlformats.org/officeDocument/2006/relationships/hyperlink" Target="https://library.municode.com/va/prince_william_county/codes/code_of_ordinances?nodeId=CH32ZO" TargetMode="External"/><Relationship Id="rId4" Type="http://schemas.openxmlformats.org/officeDocument/2006/relationships/hyperlink" Target="tel:703-792-4640" TargetMode="External"/><Relationship Id="rId9" Type="http://schemas.openxmlformats.org/officeDocument/2006/relationships/hyperlink" Target="tel:(703)%20792-7615%20(TTY:%2071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9" name="Group 18">
            <a:extLst>
              <a:ext uri="{FF2B5EF4-FFF2-40B4-BE49-F238E27FC236}">
                <a16:creationId xmlns:a16="http://schemas.microsoft.com/office/drawing/2014/main" id="{5BB11B77-16CE-4796-9677-F0ED67FCE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20" name="Picture 19">
              <a:extLst>
                <a:ext uri="{FF2B5EF4-FFF2-40B4-BE49-F238E27FC236}">
                  <a16:creationId xmlns:a16="http://schemas.microsoft.com/office/drawing/2014/main" id="{EF26510D-AF6F-45BA-9996-9EA0F149D09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1" name="Picture 20">
              <a:extLst>
                <a:ext uri="{FF2B5EF4-FFF2-40B4-BE49-F238E27FC236}">
                  <a16:creationId xmlns:a16="http://schemas.microsoft.com/office/drawing/2014/main" id="{5E04EA3F-927A-42F5-96EF-44DCE97863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7A52EC6F-6F45-42EC-9EA0-5608A6E3C787}"/>
              </a:ext>
            </a:extLst>
          </p:cNvPr>
          <p:cNvSpPr>
            <a:spLocks noGrp="1"/>
          </p:cNvSpPr>
          <p:nvPr>
            <p:ph type="ctrTitle"/>
          </p:nvPr>
        </p:nvSpPr>
        <p:spPr>
          <a:xfrm>
            <a:off x="7409930" y="744909"/>
            <a:ext cx="4323376" cy="2054275"/>
          </a:xfrm>
        </p:spPr>
        <p:txBody>
          <a:bodyPr anchor="b">
            <a:normAutofit/>
          </a:bodyPr>
          <a:lstStyle/>
          <a:p>
            <a:r>
              <a:rPr lang="en-US" sz="3100" b="1" dirty="0">
                <a:solidFill>
                  <a:srgbClr val="00B050"/>
                </a:solidFill>
              </a:rPr>
              <a:t>Concerned Citizens</a:t>
            </a:r>
            <a:br>
              <a:rPr lang="en-US" sz="3100" b="1" dirty="0">
                <a:solidFill>
                  <a:srgbClr val="00B050"/>
                </a:solidFill>
              </a:rPr>
            </a:br>
            <a:r>
              <a:rPr lang="en-US" sz="3100" b="1" dirty="0">
                <a:solidFill>
                  <a:srgbClr val="00B050"/>
                </a:solidFill>
              </a:rPr>
              <a:t>United for</a:t>
            </a:r>
            <a:br>
              <a:rPr lang="en-US" sz="3100" b="1" dirty="0">
                <a:solidFill>
                  <a:srgbClr val="00B050"/>
                </a:solidFill>
              </a:rPr>
            </a:br>
            <a:r>
              <a:rPr lang="en-US" sz="3100" b="1" dirty="0">
                <a:solidFill>
                  <a:srgbClr val="00B050"/>
                </a:solidFill>
              </a:rPr>
              <a:t>Belmont Bay</a:t>
            </a:r>
            <a:endParaRPr lang="en-US" dirty="0"/>
          </a:p>
        </p:txBody>
      </p:sp>
      <p:sp>
        <p:nvSpPr>
          <p:cNvPr id="3" name="Subtitle 2">
            <a:extLst>
              <a:ext uri="{FF2B5EF4-FFF2-40B4-BE49-F238E27FC236}">
                <a16:creationId xmlns:a16="http://schemas.microsoft.com/office/drawing/2014/main" id="{8D4F4787-420F-4A36-A881-A336E2EC38BC}"/>
              </a:ext>
            </a:extLst>
          </p:cNvPr>
          <p:cNvSpPr>
            <a:spLocks noGrp="1"/>
          </p:cNvSpPr>
          <p:nvPr>
            <p:ph type="subTitle" idx="1"/>
          </p:nvPr>
        </p:nvSpPr>
        <p:spPr>
          <a:xfrm>
            <a:off x="7402801" y="3429001"/>
            <a:ext cx="4323375" cy="2309326"/>
          </a:xfrm>
        </p:spPr>
        <p:txBody>
          <a:bodyPr anchor="t">
            <a:normAutofit/>
          </a:bodyPr>
          <a:lstStyle/>
          <a:p>
            <a:endParaRPr lang="en-US" sz="2400" b="1" dirty="0">
              <a:solidFill>
                <a:srgbClr val="00B050"/>
              </a:solidFill>
            </a:endParaRPr>
          </a:p>
          <a:p>
            <a:r>
              <a:rPr lang="en-US" sz="2400" b="1" dirty="0">
                <a:solidFill>
                  <a:srgbClr val="00B050"/>
                </a:solidFill>
              </a:rPr>
              <a:t>Belmont Bay Environmental Forum</a:t>
            </a:r>
          </a:p>
          <a:p>
            <a:r>
              <a:rPr lang="en-US" sz="2400" b="1" dirty="0">
                <a:solidFill>
                  <a:srgbClr val="00B050"/>
                </a:solidFill>
              </a:rPr>
              <a:t>8-06-23</a:t>
            </a:r>
            <a:endParaRPr lang="en-US" sz="2200" b="1" dirty="0">
              <a:solidFill>
                <a:srgbClr val="00B050"/>
              </a:solidFill>
            </a:endParaRPr>
          </a:p>
        </p:txBody>
      </p:sp>
      <p:pic>
        <p:nvPicPr>
          <p:cNvPr id="5" name="Picture 4" descr="An aerial view of a city&#10;&#10;Description automatically generated with medium confidence">
            <a:extLst>
              <a:ext uri="{FF2B5EF4-FFF2-40B4-BE49-F238E27FC236}">
                <a16:creationId xmlns:a16="http://schemas.microsoft.com/office/drawing/2014/main" id="{26E39A37-3F4A-4C01-9CB9-FEF9CB090544}"/>
              </a:ext>
            </a:extLst>
          </p:cNvPr>
          <p:cNvPicPr>
            <a:picLocks noChangeAspect="1"/>
          </p:cNvPicPr>
          <p:nvPr/>
        </p:nvPicPr>
        <p:blipFill rotWithShape="1">
          <a:blip r:embed="rId4">
            <a:extLst>
              <a:ext uri="{28A0092B-C50C-407E-A947-70E740481C1C}">
                <a14:useLocalDpi xmlns:a14="http://schemas.microsoft.com/office/drawing/2010/main" val="0"/>
              </a:ext>
            </a:extLst>
          </a:blip>
          <a:srcRect t="14232" b="1498"/>
          <a:stretch/>
        </p:blipFill>
        <p:spPr>
          <a:xfrm>
            <a:off x="603229" y="1625743"/>
            <a:ext cx="6402214" cy="3601260"/>
          </a:xfrm>
          <a:prstGeom prst="rect">
            <a:avLst/>
          </a:prstGeom>
        </p:spPr>
      </p:pic>
    </p:spTree>
    <p:extLst>
      <p:ext uri="{BB962C8B-B14F-4D97-AF65-F5344CB8AC3E}">
        <p14:creationId xmlns:p14="http://schemas.microsoft.com/office/powerpoint/2010/main" val="327350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A3427-3BDB-FC57-E0EC-1175F08DE878}"/>
              </a:ext>
            </a:extLst>
          </p:cNvPr>
          <p:cNvSpPr>
            <a:spLocks noGrp="1"/>
          </p:cNvSpPr>
          <p:nvPr>
            <p:ph type="title"/>
          </p:nvPr>
        </p:nvSpPr>
        <p:spPr/>
        <p:txBody>
          <a:bodyPr>
            <a:normAutofit/>
          </a:bodyPr>
          <a:lstStyle/>
          <a:p>
            <a:pPr algn="ctr"/>
            <a:r>
              <a:rPr lang="en-US" sz="3600" dirty="0">
                <a:hlinkClick r:id="rId2"/>
              </a:rPr>
              <a:t>www.belmontbayunited.com</a:t>
            </a:r>
            <a:br>
              <a:rPr lang="en-US" sz="3600" dirty="0"/>
            </a:br>
            <a:r>
              <a:rPr lang="en-US" sz="2400" dirty="0"/>
              <a:t>Rob Hartwell – 571-212-2129</a:t>
            </a:r>
          </a:p>
        </p:txBody>
      </p:sp>
      <p:sp>
        <p:nvSpPr>
          <p:cNvPr id="3" name="Content Placeholder 2">
            <a:extLst>
              <a:ext uri="{FF2B5EF4-FFF2-40B4-BE49-F238E27FC236}">
                <a16:creationId xmlns:a16="http://schemas.microsoft.com/office/drawing/2014/main" id="{8C9E16A5-F4F5-1EC3-84D8-09C86696369C}"/>
              </a:ext>
            </a:extLst>
          </p:cNvPr>
          <p:cNvSpPr>
            <a:spLocks noGrp="1"/>
          </p:cNvSpPr>
          <p:nvPr>
            <p:ph sz="half" idx="1"/>
          </p:nvPr>
        </p:nvSpPr>
        <p:spPr/>
        <p:txBody>
          <a:bodyPr>
            <a:normAutofit/>
          </a:bodyPr>
          <a:lstStyle/>
          <a:p>
            <a:r>
              <a:rPr lang="en-US" sz="2000" dirty="0"/>
              <a:t>Board Chairman Ann Wheeler</a:t>
            </a:r>
          </a:p>
          <a:p>
            <a:pPr lvl="1"/>
            <a:r>
              <a:rPr lang="en-US" sz="1400" b="0" i="0" u="sng" dirty="0">
                <a:solidFill>
                  <a:srgbClr val="006510"/>
                </a:solidFill>
                <a:effectLst/>
                <a:latin typeface="Open Sans" panose="020B0606030504020204" pitchFamily="34" charset="0"/>
                <a:hlinkClick r:id="rId3"/>
              </a:rPr>
              <a:t>chair@pwcgov.org</a:t>
            </a:r>
            <a:endParaRPr lang="en-US" sz="1400" b="0" i="0" u="sng" dirty="0">
              <a:solidFill>
                <a:srgbClr val="006510"/>
              </a:solidFill>
              <a:effectLst/>
              <a:latin typeface="Open Sans" panose="020B0606030504020204" pitchFamily="34" charset="0"/>
            </a:endParaRPr>
          </a:p>
          <a:p>
            <a:pPr lvl="1"/>
            <a:r>
              <a:rPr lang="en-US" sz="1400" b="0" i="0" u="sng" dirty="0">
                <a:solidFill>
                  <a:srgbClr val="232323"/>
                </a:solidFill>
                <a:effectLst/>
                <a:latin typeface="Open Sans" panose="020B0606030504020204" pitchFamily="34" charset="0"/>
                <a:hlinkClick r:id="rId4"/>
              </a:rPr>
              <a:t>703-792-4640</a:t>
            </a:r>
            <a:endParaRPr lang="en-US" sz="1400" dirty="0"/>
          </a:p>
          <a:p>
            <a:r>
              <a:rPr lang="en-US" sz="2000" dirty="0"/>
              <a:t>Woodbridge Supervisor Margaret Franklin</a:t>
            </a:r>
          </a:p>
          <a:p>
            <a:pPr lvl="1"/>
            <a:r>
              <a:rPr lang="en-US" sz="1400" b="0" i="0" u="sng" dirty="0">
                <a:solidFill>
                  <a:srgbClr val="006510"/>
                </a:solidFill>
                <a:effectLst/>
                <a:latin typeface="Open Sans" panose="020B0606030504020204" pitchFamily="34" charset="0"/>
                <a:hlinkClick r:id="rId5"/>
              </a:rPr>
              <a:t>mfranklin@pwcgov.org</a:t>
            </a:r>
            <a:endParaRPr lang="en-US" sz="1400" b="0" i="0" u="sng" dirty="0">
              <a:solidFill>
                <a:srgbClr val="006510"/>
              </a:solidFill>
              <a:effectLst/>
              <a:latin typeface="Open Sans" panose="020B0606030504020204" pitchFamily="34" charset="0"/>
            </a:endParaRPr>
          </a:p>
          <a:p>
            <a:pPr lvl="1"/>
            <a:r>
              <a:rPr lang="en-US" sz="1400" b="0" i="0" u="sng" dirty="0">
                <a:solidFill>
                  <a:srgbClr val="232323"/>
                </a:solidFill>
                <a:effectLst/>
                <a:latin typeface="Open Sans" panose="020B0606030504020204" pitchFamily="34" charset="0"/>
                <a:hlinkClick r:id="rId6"/>
              </a:rPr>
              <a:t>703-792-4646</a:t>
            </a:r>
            <a:endParaRPr lang="en-US" sz="1400" dirty="0"/>
          </a:p>
          <a:p>
            <a:r>
              <a:rPr lang="en-US" sz="2000" dirty="0"/>
              <a:t>Woodbridge Planning Commissioner and Chairman  Cynthia Moses-</a:t>
            </a:r>
            <a:r>
              <a:rPr lang="en-US" sz="2000" dirty="0" err="1"/>
              <a:t>Nedd</a:t>
            </a:r>
            <a:endParaRPr lang="en-US" sz="2000" dirty="0"/>
          </a:p>
          <a:p>
            <a:pPr lvl="1"/>
            <a:r>
              <a:rPr lang="en-US" sz="1400" dirty="0">
                <a:hlinkClick r:id="rId7"/>
              </a:rPr>
              <a:t>planningwoodbridge@gmail.com</a:t>
            </a:r>
            <a:endParaRPr lang="en-US" sz="1400" dirty="0"/>
          </a:p>
          <a:p>
            <a:pPr lvl="1"/>
            <a:r>
              <a:rPr lang="en-US" sz="1400" dirty="0">
                <a:solidFill>
                  <a:srgbClr val="FF0000"/>
                </a:solidFill>
              </a:rPr>
              <a:t>703-973-0161 </a:t>
            </a:r>
          </a:p>
          <a:p>
            <a:pPr lvl="1"/>
            <a:endParaRPr lang="en-US" sz="1600" dirty="0"/>
          </a:p>
          <a:p>
            <a:endParaRPr lang="en-US" sz="2000" dirty="0"/>
          </a:p>
        </p:txBody>
      </p:sp>
      <p:sp>
        <p:nvSpPr>
          <p:cNvPr id="4" name="Content Placeholder 3">
            <a:extLst>
              <a:ext uri="{FF2B5EF4-FFF2-40B4-BE49-F238E27FC236}">
                <a16:creationId xmlns:a16="http://schemas.microsoft.com/office/drawing/2014/main" id="{9F47434F-D52A-C5A1-1FA0-A6B3CB9EB548}"/>
              </a:ext>
            </a:extLst>
          </p:cNvPr>
          <p:cNvSpPr>
            <a:spLocks noGrp="1"/>
          </p:cNvSpPr>
          <p:nvPr>
            <p:ph sz="half" idx="2"/>
          </p:nvPr>
        </p:nvSpPr>
        <p:spPr/>
        <p:txBody>
          <a:bodyPr>
            <a:normAutofit/>
          </a:bodyPr>
          <a:lstStyle/>
          <a:p>
            <a:r>
              <a:rPr lang="en-US" sz="2000" dirty="0"/>
              <a:t>Prince William Planning Office</a:t>
            </a:r>
          </a:p>
          <a:p>
            <a:pPr lvl="1"/>
            <a:r>
              <a:rPr lang="en-US" sz="1200" b="0" i="0" u="sng" dirty="0">
                <a:solidFill>
                  <a:srgbClr val="319B42"/>
                </a:solidFill>
                <a:effectLst/>
                <a:latin typeface="Open Sans" panose="020B0606030504020204" pitchFamily="34" charset="0"/>
                <a:hlinkClick r:id="rId8"/>
              </a:rPr>
              <a:t>planning@pwcva.gov</a:t>
            </a:r>
            <a:endParaRPr lang="en-US" sz="1200" b="0" i="0" u="sng" dirty="0">
              <a:solidFill>
                <a:srgbClr val="319B42"/>
              </a:solidFill>
              <a:effectLst/>
              <a:latin typeface="Open Sans" panose="020B0606030504020204" pitchFamily="34" charset="0"/>
            </a:endParaRPr>
          </a:p>
          <a:p>
            <a:pPr lvl="1"/>
            <a:r>
              <a:rPr lang="en-US" sz="1200" b="0" i="0" u="sng" dirty="0">
                <a:solidFill>
                  <a:srgbClr val="319B42"/>
                </a:solidFill>
                <a:effectLst/>
                <a:latin typeface="Open Sans" panose="020B0606030504020204" pitchFamily="34" charset="0"/>
                <a:hlinkClick r:id="rId9"/>
              </a:rPr>
              <a:t>703) 792-7615 (TTY: 711)</a:t>
            </a:r>
            <a:endParaRPr lang="en-US" sz="1200" u="sng" dirty="0">
              <a:solidFill>
                <a:srgbClr val="319B42"/>
              </a:solidFill>
              <a:latin typeface="Open Sans" panose="020B0606030504020204" pitchFamily="34" charset="0"/>
            </a:endParaRPr>
          </a:p>
          <a:p>
            <a:r>
              <a:rPr lang="en-US" sz="2000" u="sng" dirty="0">
                <a:solidFill>
                  <a:srgbClr val="319B42"/>
                </a:solidFill>
                <a:latin typeface="Open Sans" panose="020B0606030504020204" pitchFamily="34" charset="0"/>
              </a:rPr>
              <a:t>PWC Zoning Ordinance</a:t>
            </a:r>
          </a:p>
          <a:p>
            <a:pPr lvl="1"/>
            <a:r>
              <a:rPr lang="en-US" sz="1600" dirty="0">
                <a:hlinkClick r:id="rId10"/>
              </a:rPr>
              <a:t>https://library.municode.com/va/prince_william_county/codes/code_of_ordinances?nodeId=CH32ZO</a:t>
            </a:r>
            <a:endParaRPr lang="en-US" sz="1600" u="sng" dirty="0">
              <a:solidFill>
                <a:srgbClr val="319B42"/>
              </a:solidFill>
              <a:latin typeface="Open Sans" panose="020B0606030504020204" pitchFamily="34" charset="0"/>
            </a:endParaRPr>
          </a:p>
          <a:p>
            <a:r>
              <a:rPr lang="en-US" sz="2000" u="sng" dirty="0">
                <a:solidFill>
                  <a:srgbClr val="319B42"/>
                </a:solidFill>
                <a:latin typeface="Open Sans" panose="020B0606030504020204" pitchFamily="34" charset="0"/>
              </a:rPr>
              <a:t>Comprehensive Plan and Maps</a:t>
            </a:r>
          </a:p>
          <a:p>
            <a:pPr lvl="1"/>
            <a:r>
              <a:rPr lang="en-US" sz="1600">
                <a:hlinkClick r:id="rId11"/>
              </a:rPr>
              <a:t>https://www.pwcva.gov/department/planning-office/prince-william-county-comprehensive-plan</a:t>
            </a:r>
            <a:endParaRPr lang="en-US" sz="1600"/>
          </a:p>
          <a:p>
            <a:pPr lvl="1"/>
            <a:endParaRPr lang="en-US" sz="1600" dirty="0"/>
          </a:p>
          <a:p>
            <a:pPr lvl="1"/>
            <a:endParaRPr lang="en-US" sz="1600" dirty="0"/>
          </a:p>
        </p:txBody>
      </p:sp>
    </p:spTree>
    <p:extLst>
      <p:ext uri="{BB962C8B-B14F-4D97-AF65-F5344CB8AC3E}">
        <p14:creationId xmlns:p14="http://schemas.microsoft.com/office/powerpoint/2010/main" val="39957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3CD9D-0261-4F06-BEF6-C61D0177D91A}"/>
              </a:ext>
            </a:extLst>
          </p:cNvPr>
          <p:cNvSpPr>
            <a:spLocks noGrp="1"/>
          </p:cNvSpPr>
          <p:nvPr>
            <p:ph type="title"/>
          </p:nvPr>
        </p:nvSpPr>
        <p:spPr>
          <a:xfrm>
            <a:off x="458694" y="365760"/>
            <a:ext cx="10895106" cy="1611630"/>
          </a:xfrm>
        </p:spPr>
        <p:txBody>
          <a:bodyPr>
            <a:normAutofit/>
          </a:bodyPr>
          <a:lstStyle/>
          <a:p>
            <a:pPr algn="ctr"/>
            <a:r>
              <a:rPr lang="en-US" dirty="0"/>
              <a:t>Potomac River Refuge Complex</a:t>
            </a:r>
            <a:br>
              <a:rPr lang="en-US" dirty="0"/>
            </a:br>
            <a:r>
              <a:rPr lang="en-US" sz="2700" dirty="0"/>
              <a:t>Mason Neck, Occoquan Bay and Featherstone</a:t>
            </a:r>
          </a:p>
        </p:txBody>
      </p:sp>
      <p:pic>
        <p:nvPicPr>
          <p:cNvPr id="1026" name="Picture 2" descr="About the Complex - Occoquan Bay - U.S. Fish and Wildlife Service">
            <a:extLst>
              <a:ext uri="{FF2B5EF4-FFF2-40B4-BE49-F238E27FC236}">
                <a16:creationId xmlns:a16="http://schemas.microsoft.com/office/drawing/2014/main" id="{2FEE5577-4D0D-4988-A3DF-EEAC3DC896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3120" y="1977390"/>
            <a:ext cx="7315200" cy="390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15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C0E7C-2198-4B0E-836A-4BBBA3EE28A1}"/>
              </a:ext>
            </a:extLst>
          </p:cNvPr>
          <p:cNvSpPr>
            <a:spLocks noGrp="1"/>
          </p:cNvSpPr>
          <p:nvPr>
            <p:ph type="ctrTitle"/>
          </p:nvPr>
        </p:nvSpPr>
        <p:spPr>
          <a:xfrm>
            <a:off x="1524000" y="525781"/>
            <a:ext cx="9144000" cy="640079"/>
          </a:xfrm>
        </p:spPr>
        <p:txBody>
          <a:bodyPr>
            <a:normAutofit fontScale="90000"/>
          </a:bodyPr>
          <a:lstStyle/>
          <a:p>
            <a:r>
              <a:rPr lang="en-US" dirty="0"/>
              <a:t>Harry Diamond Labs View - DOD</a:t>
            </a:r>
          </a:p>
        </p:txBody>
      </p:sp>
      <p:sp>
        <p:nvSpPr>
          <p:cNvPr id="3" name="Subtitle 2">
            <a:extLst>
              <a:ext uri="{FF2B5EF4-FFF2-40B4-BE49-F238E27FC236}">
                <a16:creationId xmlns:a16="http://schemas.microsoft.com/office/drawing/2014/main" id="{EB261C26-5D99-4E62-B3EF-ECEE36586C55}"/>
              </a:ext>
            </a:extLst>
          </p:cNvPr>
          <p:cNvSpPr>
            <a:spLocks noGrp="1"/>
          </p:cNvSpPr>
          <p:nvPr>
            <p:ph type="subTitle" idx="1"/>
          </p:nvPr>
        </p:nvSpPr>
        <p:spPr>
          <a:xfrm>
            <a:off x="1524000" y="1291591"/>
            <a:ext cx="9144000" cy="5239838"/>
          </a:xfrm>
        </p:spPr>
        <p:txBody>
          <a:bodyPr/>
          <a:lstStyle/>
          <a:p>
            <a:endParaRPr lang="en-US" dirty="0"/>
          </a:p>
        </p:txBody>
      </p:sp>
      <p:pic>
        <p:nvPicPr>
          <p:cNvPr id="5" name="Picture 4" descr="A picture containing text, nature, mountain&#10;&#10;Description automatically generated">
            <a:extLst>
              <a:ext uri="{FF2B5EF4-FFF2-40B4-BE49-F238E27FC236}">
                <a16:creationId xmlns:a16="http://schemas.microsoft.com/office/drawing/2014/main" id="{91C40403-D730-4087-AAA9-65DB46B80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430" y="1291592"/>
            <a:ext cx="7943850" cy="4880608"/>
          </a:xfrm>
          <a:prstGeom prst="rect">
            <a:avLst/>
          </a:prstGeom>
        </p:spPr>
      </p:pic>
    </p:spTree>
    <p:extLst>
      <p:ext uri="{BB962C8B-B14F-4D97-AF65-F5344CB8AC3E}">
        <p14:creationId xmlns:p14="http://schemas.microsoft.com/office/powerpoint/2010/main" val="2644365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3950-C1E5-4621-9EA6-B742169E5605}"/>
              </a:ext>
            </a:extLst>
          </p:cNvPr>
          <p:cNvSpPr>
            <a:spLocks noGrp="1"/>
          </p:cNvSpPr>
          <p:nvPr>
            <p:ph type="title"/>
          </p:nvPr>
        </p:nvSpPr>
        <p:spPr>
          <a:xfrm>
            <a:off x="458694" y="365760"/>
            <a:ext cx="10895106" cy="1030961"/>
          </a:xfrm>
        </p:spPr>
        <p:txBody>
          <a:bodyPr/>
          <a:lstStyle/>
          <a:p>
            <a:pPr algn="ctr"/>
            <a:r>
              <a:rPr lang="en-US" dirty="0"/>
              <a:t>Current Development Plan</a:t>
            </a:r>
          </a:p>
        </p:txBody>
      </p:sp>
      <p:pic>
        <p:nvPicPr>
          <p:cNvPr id="7" name="Content Placeholder 6" descr="A picture containing text, nature&#10;&#10;Description automatically generated">
            <a:extLst>
              <a:ext uri="{FF2B5EF4-FFF2-40B4-BE49-F238E27FC236}">
                <a16:creationId xmlns:a16="http://schemas.microsoft.com/office/drawing/2014/main" id="{C9A42564-ACA8-4AF1-9D15-228511DBBD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7301" y="1306286"/>
            <a:ext cx="9023420" cy="5185954"/>
          </a:xfrm>
        </p:spPr>
      </p:pic>
    </p:spTree>
    <p:extLst>
      <p:ext uri="{BB962C8B-B14F-4D97-AF65-F5344CB8AC3E}">
        <p14:creationId xmlns:p14="http://schemas.microsoft.com/office/powerpoint/2010/main" val="424133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45FD-29D1-4C38-A0AF-77E7E3E6AD2F}"/>
              </a:ext>
            </a:extLst>
          </p:cNvPr>
          <p:cNvSpPr>
            <a:spLocks noGrp="1"/>
          </p:cNvSpPr>
          <p:nvPr>
            <p:ph type="title"/>
          </p:nvPr>
        </p:nvSpPr>
        <p:spPr>
          <a:xfrm>
            <a:off x="458694" y="365760"/>
            <a:ext cx="10895106" cy="458205"/>
          </a:xfrm>
        </p:spPr>
        <p:txBody>
          <a:bodyPr>
            <a:noAutofit/>
          </a:bodyPr>
          <a:lstStyle/>
          <a:p>
            <a:pPr algn="ctr"/>
            <a:r>
              <a:rPr lang="en-US" sz="2800" dirty="0"/>
              <a:t>New Rezoning Plan</a:t>
            </a:r>
          </a:p>
        </p:txBody>
      </p:sp>
      <p:pic>
        <p:nvPicPr>
          <p:cNvPr id="5" name="Content Placeholder 4">
            <a:extLst>
              <a:ext uri="{FF2B5EF4-FFF2-40B4-BE49-F238E27FC236}">
                <a16:creationId xmlns:a16="http://schemas.microsoft.com/office/drawing/2014/main" id="{2D946C87-B226-417C-AECD-529B944973AE}"/>
              </a:ext>
            </a:extLst>
          </p:cNvPr>
          <p:cNvPicPr>
            <a:picLocks noGrp="1" noChangeAspect="1"/>
          </p:cNvPicPr>
          <p:nvPr>
            <p:ph idx="1"/>
          </p:nvPr>
        </p:nvPicPr>
        <p:blipFill>
          <a:blip r:embed="rId2"/>
          <a:stretch>
            <a:fillRect/>
          </a:stretch>
        </p:blipFill>
        <p:spPr>
          <a:xfrm>
            <a:off x="914400" y="823965"/>
            <a:ext cx="10339754" cy="5767753"/>
          </a:xfrm>
        </p:spPr>
      </p:pic>
    </p:spTree>
    <p:extLst>
      <p:ext uri="{BB962C8B-B14F-4D97-AF65-F5344CB8AC3E}">
        <p14:creationId xmlns:p14="http://schemas.microsoft.com/office/powerpoint/2010/main" val="242134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EC4D-8C43-45B0-9F0D-9357DFC1B72B}"/>
              </a:ext>
            </a:extLst>
          </p:cNvPr>
          <p:cNvSpPr>
            <a:spLocks noGrp="1"/>
          </p:cNvSpPr>
          <p:nvPr>
            <p:ph type="title"/>
          </p:nvPr>
        </p:nvSpPr>
        <p:spPr>
          <a:xfrm>
            <a:off x="458694" y="365761"/>
            <a:ext cx="10895106" cy="660606"/>
          </a:xfrm>
        </p:spPr>
        <p:txBody>
          <a:bodyPr>
            <a:normAutofit fontScale="90000"/>
          </a:bodyPr>
          <a:lstStyle/>
          <a:p>
            <a:pPr algn="ctr"/>
            <a:r>
              <a:rPr lang="en-US" dirty="0"/>
              <a:t>Current Opposition</a:t>
            </a:r>
          </a:p>
        </p:txBody>
      </p:sp>
      <p:sp>
        <p:nvSpPr>
          <p:cNvPr id="3" name="Content Placeholder 2">
            <a:extLst>
              <a:ext uri="{FF2B5EF4-FFF2-40B4-BE49-F238E27FC236}">
                <a16:creationId xmlns:a16="http://schemas.microsoft.com/office/drawing/2014/main" id="{F086287D-477D-43E5-8573-F0CF715103EC}"/>
              </a:ext>
            </a:extLst>
          </p:cNvPr>
          <p:cNvSpPr>
            <a:spLocks noGrp="1"/>
          </p:cNvSpPr>
          <p:nvPr>
            <p:ph idx="1"/>
          </p:nvPr>
        </p:nvSpPr>
        <p:spPr>
          <a:xfrm>
            <a:off x="458694" y="1156997"/>
            <a:ext cx="11274612" cy="4988218"/>
          </a:xfrm>
        </p:spPr>
        <p:txBody>
          <a:bodyPr>
            <a:normAutofit fontScale="77500" lnSpcReduction="20000"/>
          </a:bodyPr>
          <a:lstStyle/>
          <a:p>
            <a:r>
              <a:rPr lang="en-US" dirty="0"/>
              <a:t>Northern Virginia Audubon Society</a:t>
            </a:r>
          </a:p>
          <a:p>
            <a:pPr lvl="1"/>
            <a:r>
              <a:rPr lang="en-US" dirty="0"/>
              <a:t>Letter sent to PWC Supervisors and Planning Commissioners	</a:t>
            </a:r>
          </a:p>
          <a:p>
            <a:r>
              <a:rPr lang="en-US" dirty="0"/>
              <a:t>Belmont Bay Concerned Citizens</a:t>
            </a:r>
          </a:p>
          <a:p>
            <a:pPr lvl="1"/>
            <a:r>
              <a:rPr lang="en-US" dirty="0"/>
              <a:t>Testimony and Letters to the PWC Supervisors and Planning Commission</a:t>
            </a:r>
          </a:p>
          <a:p>
            <a:pPr lvl="1"/>
            <a:r>
              <a:rPr lang="en-US" dirty="0"/>
              <a:t>Petitions signed by a majority of the Community</a:t>
            </a:r>
          </a:p>
          <a:p>
            <a:r>
              <a:rPr lang="en-US" dirty="0"/>
              <a:t>Belmont Bay Homeowners Association</a:t>
            </a:r>
          </a:p>
          <a:p>
            <a:r>
              <a:rPr lang="en-US" dirty="0"/>
              <a:t>Concerned Citizens United for Belmont Bay</a:t>
            </a:r>
          </a:p>
          <a:p>
            <a:r>
              <a:rPr lang="en-US" dirty="0"/>
              <a:t>Riverbend Estates</a:t>
            </a:r>
          </a:p>
          <a:p>
            <a:pPr lvl="1"/>
            <a:r>
              <a:rPr lang="en-US" dirty="0"/>
              <a:t>Letters and petitions signed by dozens of residents</a:t>
            </a:r>
          </a:p>
          <a:p>
            <a:r>
              <a:rPr lang="en-US" dirty="0"/>
              <a:t>Prince William County Conservation Alliance</a:t>
            </a:r>
          </a:p>
          <a:p>
            <a:pPr lvl="1"/>
            <a:r>
              <a:rPr lang="en-US" dirty="0"/>
              <a:t>Letter Sent to PWC Supervisors and Planning Commission</a:t>
            </a:r>
          </a:p>
          <a:p>
            <a:r>
              <a:rPr lang="en-US" dirty="0"/>
              <a:t>Prince William County School Board</a:t>
            </a:r>
          </a:p>
          <a:p>
            <a:pPr lvl="1"/>
            <a:r>
              <a:rPr lang="en-US" dirty="0"/>
              <a:t>Opposition included in PWC Staff Analysis</a:t>
            </a:r>
          </a:p>
        </p:txBody>
      </p:sp>
    </p:spTree>
    <p:extLst>
      <p:ext uri="{BB962C8B-B14F-4D97-AF65-F5344CB8AC3E}">
        <p14:creationId xmlns:p14="http://schemas.microsoft.com/office/powerpoint/2010/main" val="275062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8" name="Group 17">
            <a:extLst>
              <a:ext uri="{FF2B5EF4-FFF2-40B4-BE49-F238E27FC236}">
                <a16:creationId xmlns:a16="http://schemas.microsoft.com/office/drawing/2014/main" id="{5BB11B77-16CE-4796-9677-F0ED67FCE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9" name="Picture 18">
              <a:extLst>
                <a:ext uri="{FF2B5EF4-FFF2-40B4-BE49-F238E27FC236}">
                  <a16:creationId xmlns:a16="http://schemas.microsoft.com/office/drawing/2014/main" id="{EF26510D-AF6F-45BA-9996-9EA0F149D09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0" name="Picture 19">
              <a:extLst>
                <a:ext uri="{FF2B5EF4-FFF2-40B4-BE49-F238E27FC236}">
                  <a16:creationId xmlns:a16="http://schemas.microsoft.com/office/drawing/2014/main" id="{5E04EA3F-927A-42F5-96EF-44DCE97863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A1B6BDDA-60E6-48CE-B475-FAAFDD0A0D2E}"/>
              </a:ext>
            </a:extLst>
          </p:cNvPr>
          <p:cNvSpPr>
            <a:spLocks noGrp="1"/>
          </p:cNvSpPr>
          <p:nvPr>
            <p:ph type="title"/>
          </p:nvPr>
        </p:nvSpPr>
        <p:spPr>
          <a:xfrm>
            <a:off x="7409930" y="522515"/>
            <a:ext cx="4323376" cy="4906736"/>
          </a:xfrm>
        </p:spPr>
        <p:txBody>
          <a:bodyPr vert="horz" lIns="91440" tIns="45720" rIns="91440" bIns="45720" rtlCol="0" anchor="b">
            <a:normAutofit/>
          </a:bodyPr>
          <a:lstStyle/>
          <a:p>
            <a:pPr algn="ctr"/>
            <a:r>
              <a:rPr lang="en-US" sz="4000" dirty="0"/>
              <a:t>Trust Issues</a:t>
            </a:r>
            <a:br>
              <a:rPr lang="en-US" dirty="0"/>
            </a:br>
            <a:r>
              <a:rPr lang="en-US" sz="2400" dirty="0"/>
              <a:t>Two HOAs</a:t>
            </a:r>
            <a:br>
              <a:rPr lang="en-US" sz="2400" dirty="0"/>
            </a:br>
            <a:r>
              <a:rPr lang="en-US" sz="2400" dirty="0"/>
              <a:t>Past Promises Never Kept</a:t>
            </a:r>
            <a:br>
              <a:rPr lang="en-US" sz="2400" dirty="0"/>
            </a:br>
            <a:r>
              <a:rPr lang="en-US" sz="2400" dirty="0"/>
              <a:t>Golf Course and Open Space</a:t>
            </a:r>
            <a:br>
              <a:rPr lang="en-US" sz="2400" dirty="0"/>
            </a:br>
            <a:r>
              <a:rPr lang="en-US" sz="2400" dirty="0"/>
              <a:t>Recent Bulldozing  of Wetlands</a:t>
            </a:r>
            <a:br>
              <a:rPr lang="en-US" sz="2400" dirty="0"/>
            </a:br>
            <a:r>
              <a:rPr lang="en-US" sz="2400" dirty="0"/>
              <a:t>Incursion into Golf Course</a:t>
            </a:r>
            <a:br>
              <a:rPr lang="en-US" sz="2400" dirty="0"/>
            </a:br>
            <a:r>
              <a:rPr lang="en-US" sz="2400" dirty="0"/>
              <a:t>Dumping without Permits</a:t>
            </a:r>
            <a:br>
              <a:rPr lang="en-US" sz="2400" dirty="0"/>
            </a:br>
            <a:r>
              <a:rPr lang="en-US" sz="2400" dirty="0"/>
              <a:t>and</a:t>
            </a:r>
            <a:br>
              <a:rPr lang="en-US" sz="2400" dirty="0"/>
            </a:br>
            <a:r>
              <a:rPr lang="en-US" sz="2400" dirty="0"/>
              <a:t>Misrepresentation of our HOA</a:t>
            </a:r>
            <a:br>
              <a:rPr lang="en-US" sz="2400" dirty="0"/>
            </a:br>
            <a:r>
              <a:rPr lang="en-US" sz="2400" dirty="0"/>
              <a:t>by the Developers</a:t>
            </a:r>
            <a:br>
              <a:rPr lang="en-US" sz="2400" dirty="0"/>
            </a:br>
            <a:endParaRPr lang="en-US" sz="2400" dirty="0"/>
          </a:p>
        </p:txBody>
      </p:sp>
      <p:pic>
        <p:nvPicPr>
          <p:cNvPr id="5" name="Content Placeholder 4" descr="A picture containing grass, outdoor, tree, sky&#10;&#10;Description automatically generated">
            <a:extLst>
              <a:ext uri="{FF2B5EF4-FFF2-40B4-BE49-F238E27FC236}">
                <a16:creationId xmlns:a16="http://schemas.microsoft.com/office/drawing/2014/main" id="{D5EC3299-E1AC-4333-AC00-3AFDA2343517}"/>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03229" y="1025543"/>
            <a:ext cx="6402214" cy="4801660"/>
          </a:xfrm>
          <a:prstGeom prst="rect">
            <a:avLst/>
          </a:prstGeom>
        </p:spPr>
      </p:pic>
    </p:spTree>
    <p:extLst>
      <p:ext uri="{BB962C8B-B14F-4D97-AF65-F5344CB8AC3E}">
        <p14:creationId xmlns:p14="http://schemas.microsoft.com/office/powerpoint/2010/main" val="1920687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6507F-C77A-4BA9-839C-8698A3927C41}"/>
              </a:ext>
            </a:extLst>
          </p:cNvPr>
          <p:cNvSpPr>
            <a:spLocks noGrp="1"/>
          </p:cNvSpPr>
          <p:nvPr>
            <p:ph type="title"/>
          </p:nvPr>
        </p:nvSpPr>
        <p:spPr>
          <a:xfrm>
            <a:off x="458694" y="365761"/>
            <a:ext cx="10895106" cy="685800"/>
          </a:xfrm>
        </p:spPr>
        <p:txBody>
          <a:bodyPr>
            <a:normAutofit/>
          </a:bodyPr>
          <a:lstStyle/>
          <a:p>
            <a:pPr algn="ctr"/>
            <a:r>
              <a:rPr lang="en-US" sz="3600" dirty="0"/>
              <a:t>Key Environmental Issues Raised  by the Opposition</a:t>
            </a:r>
          </a:p>
        </p:txBody>
      </p:sp>
      <p:sp>
        <p:nvSpPr>
          <p:cNvPr id="3" name="Content Placeholder 2">
            <a:extLst>
              <a:ext uri="{FF2B5EF4-FFF2-40B4-BE49-F238E27FC236}">
                <a16:creationId xmlns:a16="http://schemas.microsoft.com/office/drawing/2014/main" id="{EEEC18B8-BC87-4035-9926-4BBDC9EBB489}"/>
              </a:ext>
            </a:extLst>
          </p:cNvPr>
          <p:cNvSpPr>
            <a:spLocks noGrp="1"/>
          </p:cNvSpPr>
          <p:nvPr>
            <p:ph sz="half" idx="1"/>
          </p:nvPr>
        </p:nvSpPr>
        <p:spPr>
          <a:xfrm>
            <a:off x="458695" y="1051561"/>
            <a:ext cx="5561106" cy="5125402"/>
          </a:xfrm>
        </p:spPr>
        <p:txBody>
          <a:bodyPr>
            <a:normAutofit lnSpcReduction="10000"/>
          </a:bodyPr>
          <a:lstStyle/>
          <a:p>
            <a:pPr marL="0" indent="0" algn="ctr">
              <a:buNone/>
            </a:pPr>
            <a:r>
              <a:rPr lang="en-US" dirty="0"/>
              <a:t>County Staff Report</a:t>
            </a:r>
          </a:p>
          <a:p>
            <a:r>
              <a:rPr lang="en-US" sz="2400" dirty="0"/>
              <a:t>1)  </a:t>
            </a:r>
            <a:r>
              <a:rPr lang="en-US" sz="2400" b="1" dirty="0"/>
              <a:t>Double Counts Existing open space for the 30% requirement</a:t>
            </a:r>
          </a:p>
          <a:p>
            <a:r>
              <a:rPr lang="en-US" sz="2400" dirty="0"/>
              <a:t>2)  Development will be “underserved” in open space and recreation</a:t>
            </a:r>
          </a:p>
          <a:p>
            <a:r>
              <a:rPr lang="en-US" sz="2400" dirty="0"/>
              <a:t>3)  No dedication of open space land until 1,100 homes built</a:t>
            </a:r>
          </a:p>
          <a:p>
            <a:r>
              <a:rPr lang="en-US" sz="2400" dirty="0"/>
              <a:t>4)  Setbacks are too minimal and need to be increased</a:t>
            </a:r>
          </a:p>
          <a:p>
            <a:pPr lvl="1"/>
            <a:r>
              <a:rPr lang="en-US" sz="2000" dirty="0"/>
              <a:t>NWR wants 300 ft. and Audubon at least 100 ft.</a:t>
            </a:r>
          </a:p>
        </p:txBody>
      </p:sp>
      <p:sp>
        <p:nvSpPr>
          <p:cNvPr id="4" name="Content Placeholder 3">
            <a:extLst>
              <a:ext uri="{FF2B5EF4-FFF2-40B4-BE49-F238E27FC236}">
                <a16:creationId xmlns:a16="http://schemas.microsoft.com/office/drawing/2014/main" id="{EA7A89B3-9A87-400B-A304-F46120E4A2E5}"/>
              </a:ext>
            </a:extLst>
          </p:cNvPr>
          <p:cNvSpPr>
            <a:spLocks noGrp="1"/>
          </p:cNvSpPr>
          <p:nvPr>
            <p:ph sz="half" idx="2"/>
          </p:nvPr>
        </p:nvSpPr>
        <p:spPr>
          <a:xfrm>
            <a:off x="6172199" y="1051561"/>
            <a:ext cx="5561105" cy="5125402"/>
          </a:xfrm>
        </p:spPr>
        <p:txBody>
          <a:bodyPr>
            <a:normAutofit lnSpcReduction="10000"/>
          </a:bodyPr>
          <a:lstStyle/>
          <a:p>
            <a:r>
              <a:rPr lang="en-US" dirty="0"/>
              <a:t>Fairfax County – Impervious area %; Density; Living shoreline; more parks, archeological survey</a:t>
            </a:r>
          </a:p>
          <a:p>
            <a:r>
              <a:rPr lang="en-US" dirty="0"/>
              <a:t>Prince William Parks – 3 pages of concerns</a:t>
            </a:r>
          </a:p>
          <a:p>
            <a:r>
              <a:rPr lang="en-US" dirty="0"/>
              <a:t>PW Transportation – 20 pages</a:t>
            </a:r>
          </a:p>
          <a:p>
            <a:r>
              <a:rPr lang="en-US" dirty="0"/>
              <a:t>PW Watershed – Fix RPAs; Forest Clearing; Wetland degradation; stormwater</a:t>
            </a:r>
          </a:p>
        </p:txBody>
      </p:sp>
    </p:spTree>
    <p:extLst>
      <p:ext uri="{BB962C8B-B14F-4D97-AF65-F5344CB8AC3E}">
        <p14:creationId xmlns:p14="http://schemas.microsoft.com/office/powerpoint/2010/main" val="484224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95091-A5E5-4580-9F35-3357F3A26139}"/>
              </a:ext>
            </a:extLst>
          </p:cNvPr>
          <p:cNvSpPr>
            <a:spLocks noGrp="1"/>
          </p:cNvSpPr>
          <p:nvPr>
            <p:ph type="title"/>
          </p:nvPr>
        </p:nvSpPr>
        <p:spPr/>
        <p:txBody>
          <a:bodyPr/>
          <a:lstStyle/>
          <a:p>
            <a:pPr algn="ctr"/>
            <a:r>
              <a:rPr lang="en-US" dirty="0"/>
              <a:t>What You Can Do</a:t>
            </a:r>
          </a:p>
        </p:txBody>
      </p:sp>
      <p:sp>
        <p:nvSpPr>
          <p:cNvPr id="3" name="Content Placeholder 2">
            <a:extLst>
              <a:ext uri="{FF2B5EF4-FFF2-40B4-BE49-F238E27FC236}">
                <a16:creationId xmlns:a16="http://schemas.microsoft.com/office/drawing/2014/main" id="{5E1666BB-B746-47B4-94FC-0D8C833393D9}"/>
              </a:ext>
            </a:extLst>
          </p:cNvPr>
          <p:cNvSpPr>
            <a:spLocks noGrp="1"/>
          </p:cNvSpPr>
          <p:nvPr>
            <p:ph idx="1"/>
          </p:nvPr>
        </p:nvSpPr>
        <p:spPr>
          <a:xfrm>
            <a:off x="458694" y="1477108"/>
            <a:ext cx="11274612" cy="4668105"/>
          </a:xfrm>
        </p:spPr>
        <p:txBody>
          <a:bodyPr/>
          <a:lstStyle/>
          <a:p>
            <a:r>
              <a:rPr lang="en-US" dirty="0"/>
              <a:t>Call Your Supervisors Office to Object	</a:t>
            </a:r>
          </a:p>
          <a:p>
            <a:pPr lvl="1"/>
            <a:r>
              <a:rPr lang="en-US" dirty="0"/>
              <a:t>Any development should not change the neighborhoods character</a:t>
            </a:r>
          </a:p>
          <a:p>
            <a:pPr lvl="1"/>
            <a:r>
              <a:rPr lang="en-US" dirty="0"/>
              <a:t>Minimize development near the Refuge and provide 100 foot setbacks</a:t>
            </a:r>
          </a:p>
          <a:p>
            <a:pPr lvl="1"/>
            <a:r>
              <a:rPr lang="en-US" dirty="0"/>
              <a:t>Minimize density to better control runoff into the Occoquan and Refuge</a:t>
            </a:r>
          </a:p>
          <a:p>
            <a:pPr lvl="1"/>
            <a:r>
              <a:rPr lang="en-US" dirty="0"/>
              <a:t>Decrease the Density significantly</a:t>
            </a:r>
          </a:p>
          <a:p>
            <a:r>
              <a:rPr lang="en-US" dirty="0"/>
              <a:t>Call your Planning Commissioner with the Same Message</a:t>
            </a:r>
          </a:p>
          <a:p>
            <a:r>
              <a:rPr lang="en-US" dirty="0"/>
              <a:t>Tell your neighbors about the negative impact</a:t>
            </a:r>
          </a:p>
          <a:p>
            <a:r>
              <a:rPr lang="en-US" dirty="0"/>
              <a:t>Tell other elected officials of your opposition</a:t>
            </a:r>
          </a:p>
        </p:txBody>
      </p:sp>
    </p:spTree>
    <p:extLst>
      <p:ext uri="{BB962C8B-B14F-4D97-AF65-F5344CB8AC3E}">
        <p14:creationId xmlns:p14="http://schemas.microsoft.com/office/powerpoint/2010/main" val="3243882100"/>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10506</TotalTime>
  <Words>445</Words>
  <Application>Microsoft Office PowerPoint</Application>
  <PresentationFormat>Widescreen</PresentationFormat>
  <Paragraphs>60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Avenir Next LT Pro</vt:lpstr>
      <vt:lpstr>AvenirNext LT Pro Medium</vt:lpstr>
      <vt:lpstr>Open Sans</vt:lpstr>
      <vt:lpstr>Sabon Next LT</vt:lpstr>
      <vt:lpstr>DappledVTI</vt:lpstr>
      <vt:lpstr>Concerned Citizens United for Belmont Bay</vt:lpstr>
      <vt:lpstr>Potomac River Refuge Complex Mason Neck, Occoquan Bay and Featherstone</vt:lpstr>
      <vt:lpstr>Harry Diamond Labs View - DOD</vt:lpstr>
      <vt:lpstr>Current Development Plan</vt:lpstr>
      <vt:lpstr>New Rezoning Plan</vt:lpstr>
      <vt:lpstr>Current Opposition</vt:lpstr>
      <vt:lpstr>Trust Issues Two HOAs Past Promises Never Kept Golf Course and Open Space Recent Bulldozing  of Wetlands Incursion into Golf Course Dumping without Permits and Misrepresentation of our HOA by the Developers </vt:lpstr>
      <vt:lpstr>Key Environmental Issues Raised  by the Opposition</vt:lpstr>
      <vt:lpstr>What You Can Do</vt:lpstr>
      <vt:lpstr>www.belmontbayunited.com Rob Hartwell – 571-212-2129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Belmont Bay Concerned Citizens  and  Riverbend Estates United!</dc:title>
  <dc:creator>Robert Hartwell</dc:creator>
  <cp:lastModifiedBy>Rob Hartwell</cp:lastModifiedBy>
  <cp:revision>13</cp:revision>
  <cp:lastPrinted>2023-07-26T13:00:10Z</cp:lastPrinted>
  <dcterms:created xsi:type="dcterms:W3CDTF">2022-03-13T19:33:25Z</dcterms:created>
  <dcterms:modified xsi:type="dcterms:W3CDTF">2023-08-08T21:36:56Z</dcterms:modified>
</cp:coreProperties>
</file>