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73" r:id="rId6"/>
    <p:sldId id="274" r:id="rId7"/>
    <p:sldId id="259" r:id="rId8"/>
    <p:sldId id="266" r:id="rId9"/>
    <p:sldId id="271" r:id="rId10"/>
    <p:sldId id="260" r:id="rId11"/>
    <p:sldId id="265" r:id="rId12"/>
    <p:sldId id="268" r:id="rId13"/>
    <p:sldId id="262" r:id="rId14"/>
    <p:sldId id="261" r:id="rId15"/>
    <p:sldId id="264" r:id="rId16"/>
    <p:sldId id="267" r:id="rId17"/>
    <p:sldId id="272" r:id="rId18"/>
    <p:sldId id="270" r:id="rId19"/>
    <p:sldId id="269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D067600-4416-491B-9297-A522C36497E7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24D49E-B7D9-4722-8BD7-29EC23F2F2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7600-4416-491B-9297-A522C36497E7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D49E-B7D9-4722-8BD7-29EC23F2F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7600-4416-491B-9297-A522C36497E7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D49E-B7D9-4722-8BD7-29EC23F2F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7600-4416-491B-9297-A522C36497E7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D49E-B7D9-4722-8BD7-29EC23F2F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7600-4416-491B-9297-A522C36497E7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D49E-B7D9-4722-8BD7-29EC23F2F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7600-4416-491B-9297-A522C36497E7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D49E-B7D9-4722-8BD7-29EC23F2F2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7600-4416-491B-9297-A522C36497E7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D49E-B7D9-4722-8BD7-29EC23F2F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7600-4416-491B-9297-A522C36497E7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D49E-B7D9-4722-8BD7-29EC23F2F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7600-4416-491B-9297-A522C36497E7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D49E-B7D9-4722-8BD7-29EC23F2F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7600-4416-491B-9297-A522C36497E7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D49E-B7D9-4722-8BD7-29EC23F2F2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7600-4416-491B-9297-A522C36497E7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D49E-B7D9-4722-8BD7-29EC23F2F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D067600-4416-491B-9297-A522C36497E7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24D49E-B7D9-4722-8BD7-29EC23F2F2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286000"/>
            <a:ext cx="3313355" cy="2438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Endangered Species Act </a:t>
            </a:r>
            <a:r>
              <a:rPr lang="en-US" b="1"/>
              <a:t>Helped Save </a:t>
            </a:r>
            <a:r>
              <a:rPr lang="en-US" b="1" dirty="0"/>
              <a:t>Mason Neck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800600"/>
            <a:ext cx="3309803" cy="1143000"/>
          </a:xfrm>
        </p:spPr>
        <p:txBody>
          <a:bodyPr/>
          <a:lstStyle/>
          <a:p>
            <a:r>
              <a:rPr lang="en-US" dirty="0"/>
              <a:t>By Rob Hartwell</a:t>
            </a:r>
          </a:p>
          <a:p>
            <a:r>
              <a:rPr lang="en-US" dirty="0"/>
              <a:t>The 2023 Bat Festival</a:t>
            </a:r>
          </a:p>
          <a:p>
            <a:r>
              <a:rPr lang="en-US" dirty="0"/>
              <a:t>November 2, 2023</a:t>
            </a:r>
          </a:p>
        </p:txBody>
      </p:sp>
    </p:spTree>
    <p:extLst>
      <p:ext uri="{BB962C8B-B14F-4D97-AF65-F5344CB8AC3E}">
        <p14:creationId xmlns:p14="http://schemas.microsoft.com/office/powerpoint/2010/main" val="242530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Early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DDT and Silent Spring</a:t>
            </a:r>
          </a:p>
          <a:p>
            <a:r>
              <a:rPr lang="en-US" dirty="0"/>
              <a:t>The last two Eagles nests</a:t>
            </a:r>
          </a:p>
          <a:p>
            <a:r>
              <a:rPr lang="en-US" dirty="0"/>
              <a:t>The Potomac’s “National Disgrace”</a:t>
            </a:r>
          </a:p>
          <a:p>
            <a:r>
              <a:rPr lang="en-US" dirty="0"/>
              <a:t>Lyndon and Lady Bird</a:t>
            </a:r>
          </a:p>
          <a:p>
            <a:pPr lvl="1"/>
            <a:r>
              <a:rPr lang="en-US" dirty="0"/>
              <a:t>Interior Secretary Udall’s Report in 1966</a:t>
            </a:r>
          </a:p>
          <a:p>
            <a:r>
              <a:rPr lang="en-US" dirty="0"/>
              <a:t>Oil Spills and River fires led to federal action on clean water by President Nixon, establishment of the EPA, and Endangered Species 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4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/>
              <a:t>The Eagles Were Key</a:t>
            </a:r>
            <a:br>
              <a:rPr lang="en-US" dirty="0"/>
            </a:br>
            <a:r>
              <a:rPr lang="en-US" sz="1600" dirty="0"/>
              <a:t>Photo Courtesy of Hank Meinecke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094023" cy="3775075"/>
          </a:xfrm>
        </p:spPr>
      </p:pic>
    </p:spTree>
    <p:extLst>
      <p:ext uri="{BB962C8B-B14F-4D97-AF65-F5344CB8AC3E}">
        <p14:creationId xmlns:p14="http://schemas.microsoft.com/office/powerpoint/2010/main" val="25071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Political Symbol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Endangered</a:t>
            </a:r>
          </a:p>
          <a:p>
            <a:r>
              <a:rPr lang="en-US" dirty="0"/>
              <a:t>Just one “active” nest left</a:t>
            </a:r>
          </a:p>
          <a:p>
            <a:r>
              <a:rPr lang="en-US" dirty="0"/>
              <a:t>Perhaps 50 Eagles roosting on the “Neck”</a:t>
            </a:r>
          </a:p>
          <a:p>
            <a:r>
              <a:rPr lang="en-US" dirty="0"/>
              <a:t>In 2006 (5 Eagles Nests in Refuge and State Park) Today many more</a:t>
            </a:r>
          </a:p>
          <a:p>
            <a:r>
              <a:rPr lang="en-US" dirty="0"/>
              <a:t>A thriving population even nesting in neighborhoods</a:t>
            </a:r>
          </a:p>
          <a:p>
            <a:r>
              <a:rPr lang="en-US" dirty="0"/>
              <a:t>Dozens in the Winter along with water</a:t>
            </a:r>
          </a:p>
          <a:p>
            <a:pPr lvl="1"/>
            <a:r>
              <a:rPr lang="en-US" dirty="0"/>
              <a:t>Over 100 sighted one year at OBNWR</a:t>
            </a:r>
          </a:p>
        </p:txBody>
      </p:sp>
    </p:spTree>
    <p:extLst>
      <p:ext uri="{BB962C8B-B14F-4D97-AF65-F5344CB8AC3E}">
        <p14:creationId xmlns:p14="http://schemas.microsoft.com/office/powerpoint/2010/main" val="63301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Northern Virginia Regional Park Authority’s First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1966 Report Called for Federal Acquisition but funds were not available</a:t>
            </a:r>
          </a:p>
          <a:p>
            <a:r>
              <a:rPr lang="en-US" dirty="0"/>
              <a:t>NVRPA purchased tract to hold for Nature Conservancy for future federal transfer</a:t>
            </a:r>
          </a:p>
          <a:p>
            <a:r>
              <a:rPr lang="en-US" dirty="0"/>
              <a:t>Walter Mess worked with Liz Hartwell and the Conservation Committee to Preserve Mason Neck, to make this happen</a:t>
            </a:r>
          </a:p>
          <a:p>
            <a:r>
              <a:rPr lang="en-US" dirty="0"/>
              <a:t>1967 Saw the State begin to purchase tracts for the future park</a:t>
            </a:r>
          </a:p>
          <a:p>
            <a:r>
              <a:rPr lang="en-US" dirty="0"/>
              <a:t>Nearly 20 Years later, April 1985, the Park Opened</a:t>
            </a:r>
          </a:p>
        </p:txBody>
      </p:sp>
    </p:spTree>
    <p:extLst>
      <p:ext uri="{BB962C8B-B14F-4D97-AF65-F5344CB8AC3E}">
        <p14:creationId xmlns:p14="http://schemas.microsoft.com/office/powerpoint/2010/main" val="258071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762000"/>
          </a:xfrm>
        </p:spPr>
        <p:txBody>
          <a:bodyPr>
            <a:normAutofit/>
          </a:bodyPr>
          <a:lstStyle/>
          <a:p>
            <a:r>
              <a:rPr lang="en-US" dirty="0"/>
              <a:t>The Early Battles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3419856" cy="3825240"/>
          </a:xfrm>
        </p:spPr>
        <p:txBody>
          <a:bodyPr/>
          <a:lstStyle/>
          <a:p>
            <a:r>
              <a:rPr lang="en-US" dirty="0"/>
              <a:t>Wills &amp; Van Metre</a:t>
            </a:r>
          </a:p>
          <a:p>
            <a:pPr lvl="1"/>
            <a:r>
              <a:rPr lang="en-US" dirty="0"/>
              <a:t>Hull King -1800 acres</a:t>
            </a:r>
          </a:p>
          <a:p>
            <a:pPr lvl="1"/>
            <a:r>
              <a:rPr lang="en-US" dirty="0"/>
              <a:t>Kings Landing to have a 500 Boat Slip Marina and 20,000 residents</a:t>
            </a:r>
          </a:p>
          <a:p>
            <a:pPr lvl="1"/>
            <a:r>
              <a:rPr lang="en-US" dirty="0"/>
              <a:t>1964 saw Planning Commission Approval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1981200"/>
            <a:ext cx="3419856" cy="3825239"/>
          </a:xfrm>
        </p:spPr>
        <p:txBody>
          <a:bodyPr>
            <a:normAutofit fontScale="92500"/>
          </a:bodyPr>
          <a:lstStyle/>
          <a:p>
            <a:r>
              <a:rPr lang="en-US" dirty="0"/>
              <a:t>State Water Control Board to Permit Sewage Treatment Plant in the Great Marsh</a:t>
            </a:r>
          </a:p>
          <a:p>
            <a:r>
              <a:rPr lang="en-US" dirty="0"/>
              <a:t>CCPMN with Interior got Board Postponement</a:t>
            </a:r>
          </a:p>
          <a:p>
            <a:r>
              <a:rPr lang="en-US" dirty="0"/>
              <a:t>1966 Bonds Passed</a:t>
            </a:r>
          </a:p>
          <a:p>
            <a:r>
              <a:rPr lang="en-US" dirty="0"/>
              <a:t>Nature Conservancy</a:t>
            </a:r>
          </a:p>
        </p:txBody>
      </p:sp>
    </p:spTree>
    <p:extLst>
      <p:ext uri="{BB962C8B-B14F-4D97-AF65-F5344CB8AC3E}">
        <p14:creationId xmlns:p14="http://schemas.microsoft.com/office/powerpoint/2010/main" val="375866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Battle Set the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Outer Beltway through Mason Neck and Belmont</a:t>
            </a:r>
          </a:p>
          <a:p>
            <a:r>
              <a:rPr lang="en-US" dirty="0"/>
              <a:t>Columbia Gas LNG </a:t>
            </a:r>
          </a:p>
          <a:p>
            <a:r>
              <a:rPr lang="en-US" dirty="0"/>
              <a:t>The Metro Landfill</a:t>
            </a:r>
          </a:p>
          <a:p>
            <a:r>
              <a:rPr lang="en-US" dirty="0"/>
              <a:t>Deep Sea Marina</a:t>
            </a:r>
          </a:p>
          <a:p>
            <a:r>
              <a:rPr lang="en-US" dirty="0"/>
              <a:t>Aerosol Testing</a:t>
            </a:r>
          </a:p>
          <a:p>
            <a:r>
              <a:rPr lang="en-US" dirty="0"/>
              <a:t>Lebanon</a:t>
            </a:r>
          </a:p>
          <a:p>
            <a:r>
              <a:rPr lang="en-US" dirty="0"/>
              <a:t>Smoot Sand &amp; Gravel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Airport Expansion at Belvoir</a:t>
            </a:r>
          </a:p>
          <a:p>
            <a:r>
              <a:rPr lang="en-US" dirty="0"/>
              <a:t>Bajama (Conrad) Island</a:t>
            </a:r>
          </a:p>
          <a:p>
            <a:r>
              <a:rPr lang="en-US" dirty="0"/>
              <a:t>Infill via Sewerage Extension</a:t>
            </a:r>
          </a:p>
          <a:p>
            <a:r>
              <a:rPr lang="en-US" dirty="0"/>
              <a:t>500 Acre R&amp;D Science Center</a:t>
            </a:r>
          </a:p>
          <a:p>
            <a:r>
              <a:rPr lang="en-US" dirty="0"/>
              <a:t>George Mason University Center</a:t>
            </a:r>
          </a:p>
          <a:p>
            <a:r>
              <a:rPr lang="en-US" dirty="0"/>
              <a:t>Gunston Hall Privatization</a:t>
            </a:r>
          </a:p>
        </p:txBody>
      </p:sp>
    </p:spTree>
    <p:extLst>
      <p:ext uri="{BB962C8B-B14F-4D97-AF65-F5344CB8AC3E}">
        <p14:creationId xmlns:p14="http://schemas.microsoft.com/office/powerpoint/2010/main" val="240635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dirty="0"/>
              <a:t>Liz’s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057400"/>
            <a:ext cx="3419856" cy="37490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Elizabeth Hartwell Mason Neck National Wildlife Refuge (2,275)</a:t>
            </a:r>
          </a:p>
          <a:p>
            <a:r>
              <a:rPr lang="en-US" dirty="0"/>
              <a:t>Pohick Bay Regional Park (1,002)</a:t>
            </a:r>
          </a:p>
          <a:p>
            <a:r>
              <a:rPr lang="en-US" dirty="0"/>
              <a:t>BLM Meadowood Management Area (800)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057400"/>
            <a:ext cx="3419856" cy="37490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Mason Neck State Park (1813)</a:t>
            </a:r>
          </a:p>
          <a:p>
            <a:pPr lvl="1"/>
            <a:r>
              <a:rPr lang="en-US" dirty="0"/>
              <a:t>Featherstone NWR (325)</a:t>
            </a:r>
          </a:p>
          <a:p>
            <a:pPr lvl="1"/>
            <a:r>
              <a:rPr lang="en-US" dirty="0"/>
              <a:t>Occoquan Bay NWR (644)</a:t>
            </a:r>
          </a:p>
          <a:p>
            <a:pPr lvl="1"/>
            <a:r>
              <a:rPr lang="en-US" dirty="0"/>
              <a:t>Dyke Marsh (380)</a:t>
            </a:r>
          </a:p>
          <a:p>
            <a:pPr lvl="1"/>
            <a:r>
              <a:rPr lang="en-US" dirty="0"/>
              <a:t>Huntley Meadows</a:t>
            </a:r>
          </a:p>
          <a:p>
            <a:pPr lvl="1"/>
            <a:r>
              <a:rPr lang="en-US" dirty="0"/>
              <a:t>Cooperative Purchase Agreements</a:t>
            </a:r>
          </a:p>
          <a:p>
            <a:pPr lvl="1"/>
            <a:r>
              <a:rPr lang="en-US" dirty="0"/>
              <a:t>Land Swaps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61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Elizabeth Hartwell Mason Neck National Wildlife Refuge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Mason Neck Citizens Association</a:t>
            </a:r>
          </a:p>
          <a:p>
            <a:r>
              <a:rPr lang="en-US" dirty="0"/>
              <a:t>Hallowing Point River Estates</a:t>
            </a:r>
          </a:p>
          <a:p>
            <a:r>
              <a:rPr lang="en-US" dirty="0"/>
              <a:t>Lorton Federation</a:t>
            </a:r>
          </a:p>
          <a:p>
            <a:r>
              <a:rPr lang="en-US" dirty="0"/>
              <a:t>Linwood Gorham</a:t>
            </a:r>
          </a:p>
          <a:p>
            <a:r>
              <a:rPr lang="en-US" dirty="0" err="1"/>
              <a:t>Hons</a:t>
            </a:r>
            <a:r>
              <a:rPr lang="en-US" dirty="0"/>
              <a:t>. Tom Davis, Jim Moran, John Warner &amp; George Allen</a:t>
            </a:r>
          </a:p>
        </p:txBody>
      </p:sp>
    </p:spTree>
    <p:extLst>
      <p:ext uri="{BB962C8B-B14F-4D97-AF65-F5344CB8AC3E}">
        <p14:creationId xmlns:p14="http://schemas.microsoft.com/office/powerpoint/2010/main" val="285188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Whaler and Canoe Trips</a:t>
            </a:r>
          </a:p>
          <a:p>
            <a:pPr lvl="1"/>
            <a:r>
              <a:rPr lang="en-US" dirty="0"/>
              <a:t>Breakdowns</a:t>
            </a:r>
          </a:p>
          <a:p>
            <a:r>
              <a:rPr lang="en-US" dirty="0"/>
              <a:t>Turtle Soup</a:t>
            </a:r>
          </a:p>
          <a:p>
            <a:r>
              <a:rPr lang="en-US" dirty="0"/>
              <a:t>Water Moccasins and Copperheads</a:t>
            </a:r>
          </a:p>
          <a:p>
            <a:r>
              <a:rPr lang="en-US" dirty="0"/>
              <a:t>The Otters</a:t>
            </a:r>
          </a:p>
          <a:p>
            <a:r>
              <a:rPr lang="en-US" dirty="0"/>
              <a:t>Lorton Prison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Moonshine</a:t>
            </a:r>
          </a:p>
          <a:p>
            <a:r>
              <a:rPr lang="en-US" dirty="0"/>
              <a:t>The Madame</a:t>
            </a:r>
          </a:p>
          <a:p>
            <a:r>
              <a:rPr lang="en-US" dirty="0"/>
              <a:t>10 Year Old’s Playing the Slots</a:t>
            </a:r>
          </a:p>
          <a:p>
            <a:r>
              <a:rPr lang="en-US" dirty="0"/>
              <a:t>Snake Excursions</a:t>
            </a:r>
          </a:p>
          <a:p>
            <a:r>
              <a:rPr lang="en-US" dirty="0"/>
              <a:t>Ducking for the Eagles in the Roost</a:t>
            </a:r>
          </a:p>
          <a:p>
            <a:r>
              <a:rPr lang="en-US" dirty="0"/>
              <a:t>The Eagle Lady</a:t>
            </a:r>
          </a:p>
        </p:txBody>
      </p:sp>
    </p:spTree>
    <p:extLst>
      <p:ext uri="{BB962C8B-B14F-4D97-AF65-F5344CB8AC3E}">
        <p14:creationId xmlns:p14="http://schemas.microsoft.com/office/powerpoint/2010/main" val="300801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/>
              <a:t>Some Other Key Early 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76400"/>
            <a:ext cx="3419856" cy="41300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Coles</a:t>
            </a:r>
          </a:p>
          <a:p>
            <a:r>
              <a:rPr lang="en-US" dirty="0"/>
              <a:t>Joseph </a:t>
            </a:r>
            <a:r>
              <a:rPr lang="en-US" dirty="0" err="1"/>
              <a:t>Flakne</a:t>
            </a:r>
            <a:endParaRPr lang="en-US" dirty="0"/>
          </a:p>
          <a:p>
            <a:r>
              <a:rPr lang="en-US" dirty="0"/>
              <a:t>Cindy </a:t>
            </a:r>
            <a:r>
              <a:rPr lang="en-US" dirty="0" err="1"/>
              <a:t>Rufty</a:t>
            </a:r>
            <a:endParaRPr lang="en-US" dirty="0"/>
          </a:p>
          <a:p>
            <a:r>
              <a:rPr lang="en-US" dirty="0"/>
              <a:t>Marvin Miller</a:t>
            </a:r>
          </a:p>
          <a:p>
            <a:r>
              <a:rPr lang="en-US" dirty="0"/>
              <a:t>The </a:t>
            </a:r>
            <a:r>
              <a:rPr lang="en-US" dirty="0" err="1"/>
              <a:t>Kniplings</a:t>
            </a:r>
            <a:endParaRPr lang="en-US" dirty="0"/>
          </a:p>
          <a:p>
            <a:r>
              <a:rPr lang="en-US" dirty="0"/>
              <a:t>Joyce Wilkinson</a:t>
            </a:r>
          </a:p>
          <a:p>
            <a:r>
              <a:rPr lang="en-US" dirty="0"/>
              <a:t>Lowell Curtis</a:t>
            </a:r>
          </a:p>
          <a:p>
            <a:r>
              <a:rPr lang="en-US" dirty="0"/>
              <a:t>Glenda Booth</a:t>
            </a:r>
          </a:p>
          <a:p>
            <a:r>
              <a:rPr lang="en-US" dirty="0"/>
              <a:t>Linwood Gorham</a:t>
            </a:r>
          </a:p>
          <a:p>
            <a:r>
              <a:rPr lang="en-US" dirty="0"/>
              <a:t>Mary Jane Reyes</a:t>
            </a:r>
          </a:p>
          <a:p>
            <a:r>
              <a:rPr lang="en-US" dirty="0"/>
              <a:t>The </a:t>
            </a:r>
            <a:r>
              <a:rPr lang="en-US" dirty="0" err="1"/>
              <a:t>Meineckes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676400"/>
            <a:ext cx="3419856" cy="41300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Hon. Jim Dillard</a:t>
            </a:r>
          </a:p>
          <a:p>
            <a:r>
              <a:rPr lang="en-US" dirty="0"/>
              <a:t>Hon. Clive Duvall</a:t>
            </a:r>
          </a:p>
          <a:p>
            <a:r>
              <a:rPr lang="en-US" dirty="0"/>
              <a:t>Hon. Jack </a:t>
            </a:r>
            <a:r>
              <a:rPr lang="en-US" dirty="0" err="1"/>
              <a:t>Herrity</a:t>
            </a:r>
            <a:endParaRPr lang="en-US" dirty="0"/>
          </a:p>
          <a:p>
            <a:r>
              <a:rPr lang="en-US" dirty="0"/>
              <a:t>Hon. Jean Packard</a:t>
            </a:r>
          </a:p>
          <a:p>
            <a:r>
              <a:rPr lang="en-US" dirty="0"/>
              <a:t>Hon. Tom Davis</a:t>
            </a:r>
          </a:p>
          <a:p>
            <a:r>
              <a:rPr lang="en-US" dirty="0"/>
              <a:t>Hon. Farrell </a:t>
            </a:r>
            <a:r>
              <a:rPr lang="en-US" dirty="0" err="1"/>
              <a:t>Egge</a:t>
            </a:r>
            <a:endParaRPr lang="en-US" dirty="0"/>
          </a:p>
          <a:p>
            <a:r>
              <a:rPr lang="en-US" dirty="0"/>
              <a:t>Hon. Audrey Moore</a:t>
            </a:r>
          </a:p>
          <a:p>
            <a:r>
              <a:rPr lang="en-US" dirty="0"/>
              <a:t>Hon. Gerry Hyland</a:t>
            </a:r>
          </a:p>
          <a:p>
            <a:r>
              <a:rPr lang="en-US" dirty="0"/>
              <a:t>Hon. Jim Moran</a:t>
            </a:r>
          </a:p>
          <a:p>
            <a:r>
              <a:rPr lang="en-US" dirty="0"/>
              <a:t>Hon. Dave </a:t>
            </a:r>
            <a:r>
              <a:rPr lang="en-US" dirty="0" err="1"/>
              <a:t>Albo</a:t>
            </a:r>
            <a:endParaRPr lang="en-US" dirty="0"/>
          </a:p>
          <a:p>
            <a:r>
              <a:rPr lang="en-US" dirty="0"/>
              <a:t>Hon. Toddy Puller</a:t>
            </a:r>
          </a:p>
        </p:txBody>
      </p:sp>
    </p:spTree>
    <p:extLst>
      <p:ext uri="{BB962C8B-B14F-4D97-AF65-F5344CB8AC3E}">
        <p14:creationId xmlns:p14="http://schemas.microsoft.com/office/powerpoint/2010/main" val="3834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Mason Neck’s Unique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History</a:t>
            </a:r>
          </a:p>
          <a:p>
            <a:pPr lvl="1"/>
            <a:r>
              <a:rPr lang="en-US" dirty="0"/>
              <a:t>Captain John Smith, George Mason, George Washington, Pohick Church and her native populations (Dogue – Tauxenent)</a:t>
            </a:r>
          </a:p>
          <a:p>
            <a:r>
              <a:rPr lang="en-US" dirty="0"/>
              <a:t>The Environment</a:t>
            </a:r>
          </a:p>
          <a:p>
            <a:pPr lvl="1"/>
            <a:r>
              <a:rPr lang="en-US" dirty="0"/>
              <a:t>The habitat and fisheries</a:t>
            </a:r>
          </a:p>
          <a:p>
            <a:pPr lvl="1"/>
            <a:r>
              <a:rPr lang="en-US" dirty="0">
                <a:highlight>
                  <a:srgbClr val="00FFFF"/>
                </a:highlight>
              </a:rPr>
              <a:t>The Bald Eagles</a:t>
            </a:r>
          </a:p>
          <a:p>
            <a:pPr lvl="1"/>
            <a:r>
              <a:rPr lang="en-US" dirty="0"/>
              <a:t>The quality of life so close to Washington</a:t>
            </a:r>
          </a:p>
        </p:txBody>
      </p:sp>
    </p:spTree>
    <p:extLst>
      <p:ext uri="{BB962C8B-B14F-4D97-AF65-F5344CB8AC3E}">
        <p14:creationId xmlns:p14="http://schemas.microsoft.com/office/powerpoint/2010/main" val="1056140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147510" cy="572536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14" y="1600200"/>
            <a:ext cx="3069885" cy="4232275"/>
          </a:xfrm>
        </p:spPr>
      </p:pic>
    </p:spTree>
    <p:extLst>
      <p:ext uri="{BB962C8B-B14F-4D97-AF65-F5344CB8AC3E}">
        <p14:creationId xmlns:p14="http://schemas.microsoft.com/office/powerpoint/2010/main" val="85958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Mason Neck’s Legacy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44" y="2324100"/>
            <a:ext cx="4804524" cy="3508375"/>
          </a:xfrm>
        </p:spPr>
      </p:pic>
    </p:spTree>
    <p:extLst>
      <p:ext uri="{BB962C8B-B14F-4D97-AF65-F5344CB8AC3E}">
        <p14:creationId xmlns:p14="http://schemas.microsoft.com/office/powerpoint/2010/main" val="259556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dirty="0"/>
              <a:t>The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9,500 acres</a:t>
            </a:r>
          </a:p>
          <a:p>
            <a:r>
              <a:rPr lang="en-US" dirty="0"/>
              <a:t>6,437 acres preserved</a:t>
            </a:r>
          </a:p>
          <a:p>
            <a:r>
              <a:rPr lang="en-US" dirty="0"/>
              <a:t>It all began with Gunston Hall</a:t>
            </a:r>
          </a:p>
          <a:p>
            <a:r>
              <a:rPr lang="en-US" dirty="0"/>
              <a:t>Lexington</a:t>
            </a:r>
          </a:p>
          <a:p>
            <a:r>
              <a:rPr lang="en-US" dirty="0"/>
              <a:t>Lewis Chapel (Cranford Church) and Pohick Church</a:t>
            </a:r>
          </a:p>
          <a:p>
            <a:r>
              <a:rPr lang="en-US" dirty="0"/>
              <a:t>Accotink Creek, Pohick Creek, Giles Run, Massie Creek, Thompsons Creek and Kanes Creek</a:t>
            </a:r>
          </a:p>
          <a:p>
            <a:r>
              <a:rPr lang="en-US" dirty="0"/>
              <a:t>The Great Marsh</a:t>
            </a:r>
          </a:p>
        </p:txBody>
      </p:sp>
    </p:spTree>
    <p:extLst>
      <p:ext uri="{BB962C8B-B14F-4D97-AF65-F5344CB8AC3E}">
        <p14:creationId xmlns:p14="http://schemas.microsoft.com/office/powerpoint/2010/main" val="317812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Belmont Bay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36420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dirty="0"/>
              <a:t>Mirror Sunrise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4" y="1981200"/>
            <a:ext cx="5895975" cy="3851275"/>
          </a:xfrm>
        </p:spPr>
      </p:pic>
    </p:spTree>
    <p:extLst>
      <p:ext uri="{BB962C8B-B14F-4D97-AF65-F5344CB8AC3E}">
        <p14:creationId xmlns:p14="http://schemas.microsoft.com/office/powerpoint/2010/main" val="10694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/>
          </a:bodyPr>
          <a:lstStyle/>
          <a:p>
            <a:r>
              <a:rPr lang="en-US" dirty="0"/>
              <a:t>The Preservation 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>
            <a:normAutofit fontScale="92500"/>
          </a:bodyPr>
          <a:lstStyle/>
          <a:p>
            <a:r>
              <a:rPr lang="en-US" dirty="0"/>
              <a:t>In 1949 the Boy Scouts purchased 160 acres at what is now known as Camp Wilson</a:t>
            </a:r>
          </a:p>
          <a:p>
            <a:r>
              <a:rPr lang="en-US" dirty="0"/>
              <a:t>In 1940s and 1950s Gunston Manor and Hallowing Point were first subdivided</a:t>
            </a:r>
          </a:p>
          <a:p>
            <a:r>
              <a:rPr lang="en-US" dirty="0"/>
              <a:t>In the 1960’s the environmental movement began</a:t>
            </a:r>
          </a:p>
          <a:p>
            <a:r>
              <a:rPr lang="en-US" dirty="0"/>
              <a:t>In 1960, Elizabeth S. Hartwell moved to Hallowing Point and joined the Garden Club</a:t>
            </a:r>
          </a:p>
          <a:p>
            <a:r>
              <a:rPr lang="en-US" dirty="0"/>
              <a:t>In 1963 an accidental DDT use changed her life</a:t>
            </a:r>
          </a:p>
        </p:txBody>
      </p:sp>
    </p:spTree>
    <p:extLst>
      <p:ext uri="{BB962C8B-B14F-4D97-AF65-F5344CB8AC3E}">
        <p14:creationId xmlns:p14="http://schemas.microsoft.com/office/powerpoint/2010/main" val="336668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Elizabeth Speer Hartwell (Liz)</a:t>
            </a:r>
            <a:br>
              <a:rPr lang="en-US" dirty="0"/>
            </a:br>
            <a:r>
              <a:rPr lang="en-US" sz="1800" dirty="0"/>
              <a:t>(Dec. 1,1925 – Dec. 16, 2000)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734151"/>
            <a:ext cx="2743200" cy="265176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5152" y="1447800"/>
            <a:ext cx="3419856" cy="4953000"/>
          </a:xfrm>
        </p:spPr>
        <p:txBody>
          <a:bodyPr>
            <a:normAutofit fontScale="25000" lnSpcReduction="20000"/>
          </a:bodyPr>
          <a:lstStyle/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Named Fairfax County’s 1971 Citizen of the Year;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Vice Chairman of the Northern Virginia Regional Park Authority;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Secretary and Vice President of the Conservation Council of Virginia;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Chairman of the Citizens Council for a Clean Potomac;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 Board Member of the Central Atlantic Audubon Naturalist Society;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Elected as a member of the Committee of 100 on the Federal City;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Appointed to the Fairfax County Sewer Committee;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organizer of the Friends of Mason Neck;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Appointed by Gov. Linwood Holton to the State Board of Agriculture;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 Fairfax County Wetlands Board member and chairman for 7 years;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Appointed to the Northern Virginia Potomac River Basin Committee by Governors Charles Robb and Gerald Baliles; 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Given the National Capital Area Garden Clubs Conservation Award;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Honored with the D.C. Soil and Water Conservation Society of America;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Recognized by the Virginia Department of Agriculture;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Awarded the Virginia Wildlife Federation’s Conservationist of the Year;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Recognized by the Virginia Isaac Walton League, the Fairfax County Board of Supervisors; and the Virginia Division of Parks and Recreation;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Awarded the Fairfax Park Authority’s 1990 Elly Doyle Service Award and, </a:t>
            </a:r>
          </a:p>
          <a:p>
            <a:pPr lvl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Honored as the historic archaeological Tauxenent Indian site visited by Captain John Smith in 1608 was named the “Hartwell Site” by the Fairfax County Heritage Resources Branch.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0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Eagle Festival</a:t>
            </a:r>
            <a:br>
              <a:rPr lang="en-US" dirty="0"/>
            </a:br>
            <a:r>
              <a:rPr lang="en-US" sz="1800" dirty="0"/>
              <a:t>Inaugurated April 21, 2001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90800"/>
            <a:ext cx="3813175" cy="258483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5313"/>
            <a:ext cx="3419475" cy="2569436"/>
          </a:xfrm>
        </p:spPr>
      </p:pic>
    </p:spTree>
    <p:extLst>
      <p:ext uri="{BB962C8B-B14F-4D97-AF65-F5344CB8AC3E}">
        <p14:creationId xmlns:p14="http://schemas.microsoft.com/office/powerpoint/2010/main" val="1406141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1223</TotalTime>
  <Words>937</Words>
  <Application>Microsoft Office PowerPoint</Application>
  <PresentationFormat>On-screen Show (4:3)</PresentationFormat>
  <Paragraphs>147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Century Gothic</vt:lpstr>
      <vt:lpstr>Times New Roman</vt:lpstr>
      <vt:lpstr>Wingdings 2</vt:lpstr>
      <vt:lpstr>Austin</vt:lpstr>
      <vt:lpstr>The Endangered Species Act Helped Save Mason Neck</vt:lpstr>
      <vt:lpstr>Mason Neck’s Unique Attributes</vt:lpstr>
      <vt:lpstr>Mason Neck’s Legacy</vt:lpstr>
      <vt:lpstr>The Land</vt:lpstr>
      <vt:lpstr>Belmont Bay</vt:lpstr>
      <vt:lpstr>Mirror Sunrise</vt:lpstr>
      <vt:lpstr>The Preservation Effort</vt:lpstr>
      <vt:lpstr>Elizabeth Speer Hartwell (Liz) (Dec. 1,1925 – Dec. 16, 2000)</vt:lpstr>
      <vt:lpstr>The Eagle Festival Inaugurated April 21, 2001</vt:lpstr>
      <vt:lpstr>The Early Days</vt:lpstr>
      <vt:lpstr>The Eagles Were Key Photo Courtesy of Hank Meinecke</vt:lpstr>
      <vt:lpstr>A Political Symbol</vt:lpstr>
      <vt:lpstr>Northern Virginia Regional Park Authority’s First Action</vt:lpstr>
      <vt:lpstr>The Early Battles</vt:lpstr>
      <vt:lpstr>This Battle Set the Stage</vt:lpstr>
      <vt:lpstr>Liz’s Legacy</vt:lpstr>
      <vt:lpstr>Elizabeth Hartwell Mason Neck National Wildlife Refuge</vt:lpstr>
      <vt:lpstr>The Stories</vt:lpstr>
      <vt:lpstr>Some Other Key Early Players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Rob Hartwell</cp:lastModifiedBy>
  <cp:revision>21</cp:revision>
  <dcterms:created xsi:type="dcterms:W3CDTF">2013-06-27T03:05:47Z</dcterms:created>
  <dcterms:modified xsi:type="dcterms:W3CDTF">2024-01-06T17:55:34Z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-2088305432</vt:i4>
  </property>
  <property fmtid="{D5CDD505-2E9C-101B-9397-08002B2CF9AE}" pid="3" name="_NewReviewCycle">
    <vt:lpwstr/>
  </property>
  <property fmtid="{D5CDD505-2E9C-101B-9397-08002B2CF9AE}" pid="4" name="_EmailSubject">
    <vt:lpwstr>The Presentation I'm Not Giving is Attached</vt:lpwstr>
  </property>
  <property fmtid="{D5CDD505-2E9C-101B-9397-08002B2CF9AE}" pid="5" name="_AuthorEmail">
    <vt:lpwstr>rob@hartwellcapitolconsulting.com</vt:lpwstr>
  </property>
  <property fmtid="{D5CDD505-2E9C-101B-9397-08002B2CF9AE}" pid="6" name="_AuthorEmailDisplayName">
    <vt:lpwstr>Rob Hartwell</vt:lpwstr>
  </property>
</Properties>
</file>